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77" r:id="rId4"/>
    <p:sldId id="278" r:id="rId5"/>
    <p:sldId id="279" r:id="rId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D7CF"/>
    <a:srgbClr val="B9AD9D"/>
    <a:srgbClr val="BFBFBF"/>
    <a:srgbClr val="FFD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52"/>
  </p:normalViewPr>
  <p:slideViewPr>
    <p:cSldViewPr snapToGrid="0" snapToObjects="1">
      <p:cViewPr varScale="1">
        <p:scale>
          <a:sx n="122" d="100"/>
          <a:sy n="122" d="100"/>
        </p:scale>
        <p:origin x="82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3.png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33157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4966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4984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9153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2693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7991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823618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23437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12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7884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789146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D2EE3-B115-A540-8051-E6E3865A4211}" type="datetimeFigureOut">
              <a:rPr lang="pt-BR" smtClean="0"/>
              <a:t>06/07/2020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55494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6A085-44B3-7C4E-B54A-A9FD8EF35E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" y="1183451"/>
            <a:ext cx="9143999" cy="1125308"/>
          </a:xfrm>
          <a:solidFill>
            <a:schemeClr val="accent1">
              <a:lumMod val="50000"/>
            </a:schemeClr>
          </a:solidFill>
        </p:spPr>
        <p:txBody>
          <a:bodyPr anchor="b">
            <a:noAutofit/>
          </a:bodyPr>
          <a:lstStyle/>
          <a:p>
            <a:b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  <a:t>Using </a:t>
            </a: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deep learning </a:t>
            </a:r>
            <a: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  <a:t>for unifying </a:t>
            </a:r>
            <a:b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genomic data </a:t>
            </a:r>
            <a:r>
              <a:rPr lang="en-US" sz="3600" dirty="0">
                <a:solidFill>
                  <a:schemeClr val="bg1"/>
                </a:solidFill>
                <a:latin typeface="Adobe Garamond Pro" panose="02020502060506020403" pitchFamily="18" charset="77"/>
              </a:rPr>
              <a:t>and</a:t>
            </a:r>
            <a:r>
              <a:rPr lang="en-US" sz="3600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 traits </a:t>
            </a:r>
            <a:r>
              <a:rPr lang="en-US" sz="3600" b="1" dirty="0">
                <a:solidFill>
                  <a:schemeClr val="bg1"/>
                </a:solidFill>
                <a:latin typeface="Adobe Garamond Pro" panose="02020502060506020403" pitchFamily="18" charset="77"/>
              </a:rPr>
              <a:t>in species delimitation</a:t>
            </a:r>
            <a:endParaRPr lang="en-US" sz="3600" dirty="0">
              <a:solidFill>
                <a:schemeClr val="bg1"/>
              </a:solidFill>
              <a:latin typeface="Adobe Garamond Pro" panose="02020502060506020403" pitchFamily="18" charset="77"/>
            </a:endParaRP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8784F185-0F54-7D4C-844D-9FF5A5F4984D}"/>
              </a:ext>
            </a:extLst>
          </p:cNvPr>
          <p:cNvGrpSpPr/>
          <p:nvPr/>
        </p:nvGrpSpPr>
        <p:grpSpPr>
          <a:xfrm>
            <a:off x="53182" y="50652"/>
            <a:ext cx="3148445" cy="890335"/>
            <a:chOff x="124691" y="5253678"/>
            <a:chExt cx="5373190" cy="1650423"/>
          </a:xfrm>
        </p:grpSpPr>
        <p:pic>
          <p:nvPicPr>
            <p:cNvPr id="6" name="Imagem 5" descr="Uma imagem contendo caminhão, mesa, pessoas, comida&#10;&#10;Descrição gerada automaticamente">
              <a:extLst>
                <a:ext uri="{FF2B5EF4-FFF2-40B4-BE49-F238E27FC236}">
                  <a16:creationId xmlns:a16="http://schemas.microsoft.com/office/drawing/2014/main" id="{AB4037C9-2074-3846-ADC8-8A5E4CDDE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091" b="91586" l="2371" r="96932">
                          <a14:foregroundMark x1="67782" y1="51456" x2="67782" y2="51456"/>
                          <a14:foregroundMark x1="64993" y1="55987" x2="64993" y2="55987"/>
                          <a14:foregroundMark x1="55370" y1="53074" x2="55370" y2="53074"/>
                          <a14:foregroundMark x1="53556" y1="57605" x2="53556" y2="57605"/>
                          <a14:foregroundMark x1="41144" y1="54693" x2="41144" y2="54693"/>
                          <a14:foregroundMark x1="44630" y1="53722" x2="44630" y2="53722"/>
                          <a14:foregroundMark x1="30404" y1="56311" x2="30404" y2="56311"/>
                          <a14:foregroundMark x1="26639" y1="46278" x2="26639" y2="46278"/>
                          <a14:foregroundMark x1="32915" y1="45307" x2="32915" y2="45307"/>
                          <a14:foregroundMark x1="2510" y1="9709" x2="2510" y2="9709"/>
                          <a14:foregroundMark x1="7392" y1="12621" x2="7392" y2="12621"/>
                          <a14:foregroundMark x1="16597" y1="20712" x2="16597" y2="20712"/>
                          <a14:foregroundMark x1="20363" y1="20065" x2="20363" y2="20065"/>
                          <a14:foregroundMark x1="24826" y1="12621" x2="24826" y2="12621"/>
                          <a14:foregroundMark x1="26918" y1="19741" x2="26918" y2="19741"/>
                          <a14:foregroundMark x1="27755" y1="11003" x2="27755" y2="11003"/>
                          <a14:foregroundMark x1="43375" y1="20065" x2="43375" y2="20065"/>
                          <a14:foregroundMark x1="55370" y1="23301" x2="55370" y2="23301"/>
                          <a14:foregroundMark x1="53138" y1="8414" x2="53138" y2="8414"/>
                          <a14:foregroundMark x1="51325" y1="22330" x2="51325" y2="22330"/>
                          <a14:foregroundMark x1="51743" y1="22977" x2="51743" y2="22977"/>
                          <a14:foregroundMark x1="52162" y1="23301" x2="52162" y2="23301"/>
                          <a14:foregroundMark x1="59554" y1="29450" x2="59554" y2="29450"/>
                          <a14:foregroundMark x1="63319" y1="23625" x2="63319" y2="23625"/>
                          <a14:foregroundMark x1="66248" y1="16505" x2="66248" y2="16505"/>
                          <a14:foregroundMark x1="69177" y1="20712" x2="69177" y2="20712"/>
                          <a14:foregroundMark x1="88145" y1="11003" x2="88145" y2="11003"/>
                          <a14:foregroundMark x1="87308" y1="18123" x2="87308" y2="18123"/>
                          <a14:foregroundMark x1="90237" y1="17799" x2="90237" y2="17799"/>
                          <a14:foregroundMark x1="93584" y1="16828" x2="93584" y2="16828"/>
                          <a14:foregroundMark x1="97071" y1="25243" x2="97071" y2="25243"/>
                          <a14:foregroundMark x1="19386" y1="88673" x2="19386" y2="88673"/>
                          <a14:foregroundMark x1="31520" y1="86408" x2="31520" y2="86408"/>
                          <a14:foregroundMark x1="41841" y1="88673" x2="41841" y2="88673"/>
                          <a14:foregroundMark x1="54254" y1="86731" x2="54254" y2="86731"/>
                          <a14:foregroundMark x1="55230" y1="79612" x2="55230" y2="79612"/>
                          <a14:foregroundMark x1="69177" y1="86731" x2="69177" y2="86731"/>
                          <a14:foregroundMark x1="69456" y1="86731" x2="69456" y2="86731"/>
                          <a14:foregroundMark x1="69596" y1="89320" x2="69596" y2="89320"/>
                          <a14:foregroundMark x1="70153" y1="91586" x2="70153" y2="91586"/>
                          <a14:foregroundMark x1="75174" y1="91586" x2="75174" y2="91586"/>
                          <a14:foregroundMark x1="73640" y1="76375" x2="73640" y2="76375"/>
                          <a14:foregroundMark x1="74338" y1="85113" x2="74338" y2="85113"/>
                          <a14:foregroundMark x1="75314" y1="85761" x2="75314" y2="85761"/>
                          <a14:foregroundMark x1="71967" y1="91262" x2="71967" y2="91262"/>
                          <a14:foregroundMark x1="79637" y1="82201" x2="79637" y2="82201"/>
                          <a14:foregroundMark x1="83403" y1="80583" x2="83403" y2="80583"/>
                          <a14:foregroundMark x1="90237" y1="82201" x2="90237" y2="82201"/>
                          <a14:foregroundMark x1="89819" y1="78964" x2="89819" y2="78964"/>
                          <a14:foregroundMark x1="89261" y1="76699" x2="89261" y2="76699"/>
                          <a14:foregroundMark x1="88703" y1="74757" x2="88703" y2="74757"/>
                          <a14:foregroundMark x1="74338" y1="19417" x2="74338" y2="19417"/>
                          <a14:foregroundMark x1="62622" y1="14887" x2="62622" y2="14887"/>
                          <a14:foregroundMark x1="63180" y1="14563" x2="63180" y2="14563"/>
                          <a14:foregroundMark x1="62343" y1="15210" x2="62343" y2="15210"/>
                          <a14:foregroundMark x1="62343" y1="14563" x2="62343" y2="14563"/>
                          <a14:foregroundMark x1="62483" y1="14239" x2="62483" y2="14239"/>
                          <a14:foregroundMark x1="62762" y1="14239" x2="62762" y2="14239"/>
                          <a14:foregroundMark x1="62204" y1="14563" x2="62204" y2="14563"/>
                          <a14:foregroundMark x1="62204" y1="15210" x2="62204" y2="15210"/>
                          <a14:foregroundMark x1="62064" y1="16505" x2="63319" y2="13269"/>
                          <a14:foregroundMark x1="77685" y1="87702" x2="77685" y2="84466"/>
                          <a14:foregroundMark x1="75593" y1="61165" x2="75593" y2="59871"/>
                          <a14:backgroundMark x1="78522" y1="79935" x2="78522" y2="79935"/>
                          <a14:backgroundMark x1="57741" y1="90615" x2="57741" y2="90615"/>
                          <a14:backgroundMark x1="58438" y1="85761" x2="58438" y2="85761"/>
                          <a14:backgroundMark x1="40446" y1="89968" x2="40446" y2="89968"/>
                          <a14:backgroundMark x1="41144" y1="85437" x2="41144" y2="85437"/>
                          <a14:backgroundMark x1="23013" y1="86408" x2="23013" y2="86408"/>
                          <a14:backgroundMark x1="13250" y1="88026" x2="13250" y2="88026"/>
                          <a14:backgroundMark x1="36262" y1="55340" x2="36262" y2="55340"/>
                          <a14:backgroundMark x1="36820" y1="51133" x2="36820" y2="51133"/>
                          <a14:backgroundMark x1="40586" y1="53722" x2="40586" y2="53722"/>
                          <a14:backgroundMark x1="47978" y1="54369" x2="47978" y2="54369"/>
                          <a14:backgroundMark x1="48815" y1="51456" x2="48815" y2="51456"/>
                          <a14:backgroundMark x1="44491" y1="51780" x2="44491" y2="51780"/>
                          <a14:backgroundMark x1="51883" y1="54045" x2="51883" y2="54045"/>
                          <a14:backgroundMark x1="59833" y1="53398" x2="59833" y2="53398"/>
                          <a14:backgroundMark x1="64714" y1="52751" x2="64714" y2="52751"/>
                          <a14:backgroundMark x1="42120" y1="21359" x2="42120" y2="21359"/>
                          <a14:backgroundMark x1="42817" y1="17152" x2="42817" y2="17152"/>
                          <a14:backgroundMark x1="46722" y1="7120" x2="46722" y2="7120"/>
                          <a14:backgroundMark x1="35286" y1="18447" x2="35286" y2="18447"/>
                          <a14:backgroundMark x1="17713" y1="17152" x2="17713" y2="17152"/>
                          <a14:backgroundMark x1="21478" y1="17476" x2="21478" y2="17476"/>
                          <a14:backgroundMark x1="21478" y1="16505" x2="21478" y2="16505"/>
                          <a14:backgroundMark x1="51604" y1="23625" x2="51604" y2="23625"/>
                          <a14:backgroundMark x1="51464" y1="22977" x2="51464" y2="22977"/>
                          <a14:backgroundMark x1="51325" y1="22330" x2="51325" y2="22330"/>
                          <a14:backgroundMark x1="51464" y1="23301" x2="51464" y2="23301"/>
                          <a14:backgroundMark x1="51883" y1="23301" x2="51883" y2="23301"/>
                          <a14:backgroundMark x1="52301" y1="23301" x2="52301" y2="23301"/>
                          <a14:backgroundMark x1="51464" y1="22977" x2="51464" y2="22977"/>
                          <a14:backgroundMark x1="51743" y1="21683" x2="51743" y2="21683"/>
                          <a14:backgroundMark x1="51743" y1="23301" x2="51743" y2="23301"/>
                          <a14:backgroundMark x1="51743" y1="22654" x2="51743" y2="22654"/>
                          <a14:backgroundMark x1="70014" y1="16828" x2="70014" y2="16828"/>
                          <a14:backgroundMark x1="81032" y1="20065" x2="81032" y2="20065"/>
                        </a14:backgroundRemoval>
                      </a14:imgEffect>
                      <a14:imgEffect>
                        <a14:colorTemperature colorTemp="7200"/>
                      </a14:imgEffect>
                      <a14:imgEffect>
                        <a14:brightnessContrast brigh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668259" y="5253678"/>
              <a:ext cx="3829622" cy="1650423"/>
            </a:xfrm>
            <a:prstGeom prst="rect">
              <a:avLst/>
            </a:prstGeom>
          </p:spPr>
        </p:pic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BD0EEFE5-8F2F-CA4B-8421-ED42D4A5D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691" y="5253678"/>
              <a:ext cx="1543568" cy="160815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E9D929D-D5F0-074F-A464-7E0148DC0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6597" y="270348"/>
            <a:ext cx="305568" cy="247001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D4CC337E-2B89-E742-8D27-5E7210F35685}"/>
              </a:ext>
            </a:extLst>
          </p:cNvPr>
          <p:cNvSpPr txBox="1">
            <a:spLocks/>
          </p:cNvSpPr>
          <p:nvPr/>
        </p:nvSpPr>
        <p:spPr>
          <a:xfrm>
            <a:off x="7519386" y="270347"/>
            <a:ext cx="1454728" cy="270158"/>
          </a:xfrm>
          <a:prstGeom prst="rect">
            <a:avLst/>
          </a:prstGeom>
        </p:spPr>
        <p:txBody>
          <a:bodyPr vert="horz" lIns="68580" tIns="34290" rIns="68580" bIns="3429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350" b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@ManoloFPerez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589C2C96-099F-C84E-97D1-B7DEBEC966A9}"/>
              </a:ext>
            </a:extLst>
          </p:cNvPr>
          <p:cNvSpPr/>
          <p:nvPr/>
        </p:nvSpPr>
        <p:spPr>
          <a:xfrm>
            <a:off x="6341183" y="582070"/>
            <a:ext cx="2024913" cy="24820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013" b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sites.google.com/site/manolofperez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80DA4F82-7BDD-D049-A4C0-E96857D311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99381" y="4278143"/>
            <a:ext cx="1028582" cy="714655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8E8156F-9AB0-8C4B-AA5F-5FE410F51A2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81528" b="15164"/>
          <a:stretch/>
        </p:blipFill>
        <p:spPr>
          <a:xfrm>
            <a:off x="376559" y="4100240"/>
            <a:ext cx="1162168" cy="907364"/>
          </a:xfrm>
          <a:prstGeom prst="rect">
            <a:avLst/>
          </a:prstGeom>
        </p:spPr>
      </p:pic>
      <p:sp>
        <p:nvSpPr>
          <p:cNvPr id="22" name="Subtítulo 2">
            <a:extLst>
              <a:ext uri="{FF2B5EF4-FFF2-40B4-BE49-F238E27FC236}">
                <a16:creationId xmlns:a16="http://schemas.microsoft.com/office/drawing/2014/main" id="{3E0B13BA-0CEB-5F40-BF27-681357F9BAE6}"/>
              </a:ext>
            </a:extLst>
          </p:cNvPr>
          <p:cNvSpPr txBox="1">
            <a:spLocks/>
          </p:cNvSpPr>
          <p:nvPr/>
        </p:nvSpPr>
        <p:spPr>
          <a:xfrm>
            <a:off x="0" y="2650479"/>
            <a:ext cx="9144000" cy="481310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700" b="1" u="sng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MF Perez;</a:t>
            </a:r>
            <a:r>
              <a:rPr lang="en-US" sz="27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</a:t>
            </a:r>
            <a:r>
              <a:rPr lang="en-US" sz="27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I </a:t>
            </a:r>
            <a:r>
              <a:rPr lang="en-US" sz="2700" dirty="0" err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Sanmartín</a:t>
            </a:r>
            <a:r>
              <a:rPr lang="en-US" sz="27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; BC Faircloth; LAC </a:t>
            </a:r>
            <a:r>
              <a:rPr lang="en-US" sz="2700" dirty="0" err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Bertollo</a:t>
            </a:r>
            <a:r>
              <a:rPr lang="en-US" sz="27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; MB Cioffi</a:t>
            </a:r>
            <a:endParaRPr lang="en-US" sz="2700" b="1" u="sng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  <a:p>
            <a:endParaRPr lang="en-US" sz="2700" b="1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</p:txBody>
      </p:sp>
      <p:pic>
        <p:nvPicPr>
          <p:cNvPr id="23" name="Imagem 22" descr="Uma imagem contendo desenho, placa&#10;&#10;Descrição gerada automaticamente">
            <a:extLst>
              <a:ext uri="{FF2B5EF4-FFF2-40B4-BE49-F238E27FC236}">
                <a16:creationId xmlns:a16="http://schemas.microsoft.com/office/drawing/2014/main" id="{6577DFAA-1151-0A45-A77A-C1A3E95DAC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31458" y="4233922"/>
            <a:ext cx="1609725" cy="847725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68ED9DAF-D89E-D744-A97D-BD206DF3E4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088836" y="4394632"/>
            <a:ext cx="1910157" cy="612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32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ubtítulo 2">
            <a:extLst>
              <a:ext uri="{FF2B5EF4-FFF2-40B4-BE49-F238E27FC236}">
                <a16:creationId xmlns:a16="http://schemas.microsoft.com/office/drawing/2014/main" id="{3E0B13BA-0CEB-5F40-BF27-681357F9BAE6}"/>
              </a:ext>
            </a:extLst>
          </p:cNvPr>
          <p:cNvSpPr txBox="1">
            <a:spLocks/>
          </p:cNvSpPr>
          <p:nvPr/>
        </p:nvSpPr>
        <p:spPr>
          <a:xfrm>
            <a:off x="232913" y="811190"/>
            <a:ext cx="8592672" cy="4117997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en-US" sz="2100" dirty="0">
                <a:latin typeface="Adobe Garamond Pro" panose="02020502060506020403" pitchFamily="18" charset="77"/>
              </a:rPr>
              <a:t>The presence of distinct </a:t>
            </a:r>
            <a:r>
              <a:rPr lang="en-US" sz="2100" b="1" dirty="0">
                <a:latin typeface="Adobe Garamond Pro" panose="02020502060506020403" pitchFamily="18" charset="77"/>
              </a:rPr>
              <a:t>species concepts </a:t>
            </a:r>
            <a:r>
              <a:rPr lang="en-US" sz="2100" dirty="0">
                <a:latin typeface="Adobe Garamond Pro" panose="02020502060506020403" pitchFamily="18" charset="77"/>
              </a:rPr>
              <a:t>leads to different strategies to </a:t>
            </a:r>
            <a:r>
              <a:rPr lang="en-US" sz="2100" b="1" dirty="0">
                <a:latin typeface="Adobe Garamond Pro" panose="02020502060506020403" pitchFamily="18" charset="77"/>
              </a:rPr>
              <a:t>identify species boundaries </a:t>
            </a:r>
            <a:r>
              <a:rPr lang="en-US" sz="1350" dirty="0">
                <a:latin typeface="Adobe Garamond Pro" panose="02020502060506020403" pitchFamily="18" charset="77"/>
              </a:rPr>
              <a:t>(de Queiroz 2007)</a:t>
            </a:r>
            <a:r>
              <a:rPr lang="en-US" sz="2100" dirty="0">
                <a:latin typeface="Adobe Garamond Pro" panose="02020502060506020403" pitchFamily="18" charset="77"/>
              </a:rPr>
              <a:t>. It is important to adopt a </a:t>
            </a:r>
            <a:r>
              <a:rPr lang="en-US" sz="2100" b="1" dirty="0">
                <a:latin typeface="Adobe Garamond Pro" panose="02020502060506020403" pitchFamily="18" charset="77"/>
              </a:rPr>
              <a:t>multidisciplinary approach</a:t>
            </a:r>
            <a:r>
              <a:rPr lang="en-US" sz="2100" dirty="0">
                <a:latin typeface="Adobe Garamond Pro" panose="02020502060506020403" pitchFamily="18" charset="77"/>
              </a:rPr>
              <a:t>, by </a:t>
            </a:r>
            <a:r>
              <a:rPr lang="en-US" sz="2100" b="1" dirty="0">
                <a:latin typeface="Adobe Garamond Pro" panose="02020502060506020403" pitchFamily="18" charset="77"/>
              </a:rPr>
              <a:t>integrating</a:t>
            </a:r>
            <a:r>
              <a:rPr lang="en-US" sz="2100" dirty="0">
                <a:latin typeface="Adobe Garamond Pro" panose="02020502060506020403" pitchFamily="18" charset="77"/>
              </a:rPr>
              <a:t> different </a:t>
            </a:r>
            <a:r>
              <a:rPr lang="en-US" sz="2100" b="1" dirty="0">
                <a:latin typeface="Adobe Garamond Pro" panose="02020502060506020403" pitchFamily="18" charset="77"/>
              </a:rPr>
              <a:t>sources of evidence </a:t>
            </a:r>
            <a:r>
              <a:rPr lang="en-US" sz="1350" dirty="0">
                <a:latin typeface="Adobe Garamond Pro" panose="02020502060506020403" pitchFamily="18" charset="77"/>
              </a:rPr>
              <a:t>(Carstens et al. 2013)</a:t>
            </a:r>
            <a:r>
              <a:rPr lang="en-US" sz="2100" dirty="0">
                <a:latin typeface="Adobe Garamond Pro" panose="02020502060506020403" pitchFamily="18" charset="77"/>
              </a:rPr>
              <a:t>.</a:t>
            </a:r>
          </a:p>
          <a:p>
            <a:pPr algn="just">
              <a:lnSpc>
                <a:spcPct val="100000"/>
              </a:lnSpc>
            </a:pPr>
            <a:endParaRPr lang="en-US" sz="2100" dirty="0">
              <a:latin typeface="Adobe Garamond Pro" panose="02020502060506020403" pitchFamily="18" charset="77"/>
            </a:endParaRPr>
          </a:p>
          <a:p>
            <a:pPr algn="just">
              <a:lnSpc>
                <a:spcPct val="100000"/>
              </a:lnSpc>
            </a:pPr>
            <a:r>
              <a:rPr lang="en-US" sz="2100" b="1" dirty="0">
                <a:latin typeface="Adobe Garamond Pro" panose="02020502060506020403" pitchFamily="18" charset="77"/>
              </a:rPr>
              <a:t>Most approaches </a:t>
            </a:r>
            <a:r>
              <a:rPr lang="en-US" sz="2100" dirty="0">
                <a:latin typeface="Adobe Garamond Pro" panose="02020502060506020403" pitchFamily="18" charset="77"/>
              </a:rPr>
              <a:t>consist in analyzing </a:t>
            </a:r>
            <a:r>
              <a:rPr lang="en-US" sz="2100" b="1" dirty="0">
                <a:latin typeface="Adobe Garamond Pro" panose="02020502060506020403" pitchFamily="18" charset="77"/>
              </a:rPr>
              <a:t>genetic and phenotypical/geographical </a:t>
            </a:r>
            <a:r>
              <a:rPr lang="en-US" sz="2100" dirty="0">
                <a:latin typeface="Adobe Garamond Pro" panose="02020502060506020403" pitchFamily="18" charset="77"/>
              </a:rPr>
              <a:t>information</a:t>
            </a:r>
            <a:r>
              <a:rPr lang="en-US" sz="2100" b="1" dirty="0">
                <a:latin typeface="Adobe Garamond Pro" panose="02020502060506020403" pitchFamily="18" charset="77"/>
              </a:rPr>
              <a:t> separately, </a:t>
            </a:r>
            <a:r>
              <a:rPr lang="en-US" sz="2100" dirty="0">
                <a:latin typeface="Adobe Garamond Pro" panose="02020502060506020403" pitchFamily="18" charset="77"/>
              </a:rPr>
              <a:t>followed by </a:t>
            </a:r>
            <a:r>
              <a:rPr lang="en-US" sz="2100" b="1" dirty="0">
                <a:latin typeface="Adobe Garamond Pro" panose="02020502060506020403" pitchFamily="18" charset="77"/>
              </a:rPr>
              <a:t>visual/qualitative comparison</a:t>
            </a:r>
            <a:r>
              <a:rPr lang="en-US" sz="2100" dirty="0">
                <a:latin typeface="Adobe Garamond Pro" panose="02020502060506020403" pitchFamily="18" charset="77"/>
              </a:rPr>
              <a:t>. Methods that actually </a:t>
            </a:r>
            <a:r>
              <a:rPr lang="en-US" sz="2100" b="1" dirty="0">
                <a:latin typeface="Adobe Garamond Pro" panose="02020502060506020403" pitchFamily="18" charset="77"/>
              </a:rPr>
              <a:t>integrate</a:t>
            </a:r>
            <a:r>
              <a:rPr lang="en-US" sz="2100" dirty="0">
                <a:latin typeface="Adobe Garamond Pro" panose="02020502060506020403" pitchFamily="18" charset="77"/>
              </a:rPr>
              <a:t> different data are </a:t>
            </a:r>
            <a:r>
              <a:rPr lang="en-US" sz="2100" b="1" dirty="0">
                <a:latin typeface="Adobe Garamond Pro" panose="02020502060506020403" pitchFamily="18" charset="77"/>
              </a:rPr>
              <a:t>limited</a:t>
            </a:r>
            <a:r>
              <a:rPr lang="en-US" sz="2100" dirty="0">
                <a:latin typeface="Adobe Garamond Pro" panose="02020502060506020403" pitchFamily="18" charset="77"/>
              </a:rPr>
              <a:t> to up to a </a:t>
            </a:r>
            <a:r>
              <a:rPr lang="en-US" sz="2100" b="1" dirty="0">
                <a:latin typeface="Adobe Garamond Pro" panose="02020502060506020403" pitchFamily="18" charset="77"/>
              </a:rPr>
              <a:t>few hundreds of loci </a:t>
            </a:r>
            <a:r>
              <a:rPr lang="en-US" sz="2100" dirty="0">
                <a:latin typeface="Adobe Garamond Pro" panose="02020502060506020403" pitchFamily="18" charset="77"/>
              </a:rPr>
              <a:t>and</a:t>
            </a:r>
            <a:r>
              <a:rPr lang="en-US" sz="2100" b="1" dirty="0">
                <a:latin typeface="Adobe Garamond Pro" panose="02020502060506020403" pitchFamily="18" charset="77"/>
              </a:rPr>
              <a:t> simple models </a:t>
            </a:r>
            <a:r>
              <a:rPr lang="en-US" sz="2100" dirty="0">
                <a:latin typeface="Adobe Garamond Pro" panose="02020502060506020403" pitchFamily="18" charset="77"/>
              </a:rPr>
              <a:t>of evolution </a:t>
            </a:r>
            <a:r>
              <a:rPr lang="en-US" sz="1350" dirty="0">
                <a:latin typeface="Adobe Garamond Pro" panose="02020502060506020403" pitchFamily="18" charset="77"/>
              </a:rPr>
              <a:t>(Solís-Lemus et al. 2015)</a:t>
            </a:r>
            <a:r>
              <a:rPr lang="en-US" sz="2100" dirty="0">
                <a:latin typeface="Adobe Garamond Pro" panose="02020502060506020403" pitchFamily="18" charset="77"/>
              </a:rPr>
              <a:t>.</a:t>
            </a:r>
          </a:p>
          <a:p>
            <a:pPr algn="just">
              <a:lnSpc>
                <a:spcPct val="100000"/>
              </a:lnSpc>
            </a:pPr>
            <a:endParaRPr lang="en-US" sz="2100" dirty="0">
              <a:latin typeface="Adobe Garamond Pro" panose="02020502060506020403" pitchFamily="18" charset="77"/>
            </a:endParaRPr>
          </a:p>
          <a:p>
            <a:pPr algn="just">
              <a:lnSpc>
                <a:spcPct val="100000"/>
              </a:lnSpc>
            </a:pPr>
            <a:r>
              <a:rPr lang="en-US" sz="2100" dirty="0">
                <a:latin typeface="Adobe Garamond Pro" panose="02020502060506020403" pitchFamily="18" charset="77"/>
              </a:rPr>
              <a:t>We present a method based on </a:t>
            </a:r>
            <a:r>
              <a:rPr lang="en-US" sz="2100" b="1" dirty="0">
                <a:latin typeface="Adobe Garamond Pro" panose="02020502060506020403" pitchFamily="18" charset="77"/>
              </a:rPr>
              <a:t>simulated data and machine learning</a:t>
            </a:r>
            <a:r>
              <a:rPr lang="en-US" sz="2100" dirty="0">
                <a:latin typeface="Adobe Garamond Pro" panose="02020502060506020403" pitchFamily="18" charset="77"/>
              </a:rPr>
              <a:t>, that </a:t>
            </a:r>
            <a:r>
              <a:rPr lang="en-US" sz="2100" b="1" dirty="0">
                <a:latin typeface="Adobe Garamond Pro" panose="02020502060506020403" pitchFamily="18" charset="77"/>
              </a:rPr>
              <a:t>combines</a:t>
            </a:r>
            <a:r>
              <a:rPr lang="en-US" sz="2100" dirty="0">
                <a:latin typeface="Adobe Garamond Pro" panose="02020502060506020403" pitchFamily="18" charset="77"/>
              </a:rPr>
              <a:t> both </a:t>
            </a:r>
            <a:r>
              <a:rPr lang="en-US" sz="2100" b="1" dirty="0">
                <a:latin typeface="Adobe Garamond Pro" panose="02020502060506020403" pitchFamily="18" charset="77"/>
              </a:rPr>
              <a:t>genomic and trait </a:t>
            </a:r>
            <a:r>
              <a:rPr lang="en-US" sz="2100" dirty="0">
                <a:latin typeface="Adobe Garamond Pro" panose="02020502060506020403" pitchFamily="18" charset="77"/>
              </a:rPr>
              <a:t>information in a unified framework. </a:t>
            </a:r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C49E1DFE-E368-C848-A5C8-F7E4B4F7E80E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8592671" cy="61127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68580" tIns="34290" rIns="68580" bIns="3429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300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928315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AD9E">
            <a:alpha val="4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A5C497FF-B255-8140-9166-6714A229FB8F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8592671" cy="61127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68580" tIns="34290" rIns="68580" bIns="3429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sz="3300" b="1" dirty="0" err="1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Methods</a:t>
            </a:r>
            <a:endParaRPr lang="pt-BR" sz="3300" b="1" dirty="0">
              <a:solidFill>
                <a:schemeClr val="accent2">
                  <a:lumMod val="75000"/>
                </a:schemeClr>
              </a:solidFill>
              <a:latin typeface="Adobe Garamond Pro" panose="02020502060506020403" pitchFamily="18" charset="77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EFE7509-10E3-654A-B15A-DBA7137C3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76" y="741446"/>
            <a:ext cx="8973803" cy="4311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346787"/>
      </p:ext>
    </p:extLst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AD9E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A5C497FF-B255-8140-9166-6714A229FB8F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8592671" cy="61127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68580" tIns="34290" rIns="68580" bIns="3429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sz="3300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Results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51FCBEBF-650F-AB45-91E1-6FD290225672}"/>
              </a:ext>
            </a:extLst>
          </p:cNvPr>
          <p:cNvSpPr txBox="1">
            <a:spLocks/>
          </p:cNvSpPr>
          <p:nvPr/>
        </p:nvSpPr>
        <p:spPr>
          <a:xfrm>
            <a:off x="5395334" y="923343"/>
            <a:ext cx="3469608" cy="1327075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5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Increased nº of SNPs also led to a higher probability of recovering the right model.</a:t>
            </a:r>
          </a:p>
          <a:p>
            <a:pPr marL="685800" lvl="1" indent="-342900" algn="just">
              <a:buFont typeface="Arial" panose="020B0604020202020204" pitchFamily="34" charset="0"/>
              <a:buChar char="•"/>
            </a:pPr>
            <a:r>
              <a:rPr lang="en-US" sz="15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little improvement with &gt; 50 SNPs.</a:t>
            </a:r>
          </a:p>
          <a:p>
            <a:pPr algn="just"/>
            <a:endParaRPr lang="en-US" sz="1500" b="1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3F5B160-995A-B842-A299-5283DD171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2880" y="2078888"/>
            <a:ext cx="247650" cy="314325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E295270-7206-234C-AC12-DFB6E394E4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366"/>
          <a:stretch/>
        </p:blipFill>
        <p:spPr>
          <a:xfrm>
            <a:off x="846299" y="1793666"/>
            <a:ext cx="4200525" cy="2319338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098D509-5B5F-5A43-A791-4B1F601B1D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989" r="14846" b="52203"/>
          <a:stretch/>
        </p:blipFill>
        <p:spPr>
          <a:xfrm>
            <a:off x="5774240" y="1919873"/>
            <a:ext cx="2443258" cy="2066925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5A6933EA-6D75-D145-9535-6EAF229DAE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24" t="20348" r="74147" b="60910"/>
          <a:stretch/>
        </p:blipFill>
        <p:spPr>
          <a:xfrm>
            <a:off x="4679291" y="3079344"/>
            <a:ext cx="921123" cy="810461"/>
          </a:xfrm>
          <a:prstGeom prst="rect">
            <a:avLst/>
          </a:prstGeom>
        </p:spPr>
      </p:pic>
      <p:sp>
        <p:nvSpPr>
          <p:cNvPr id="16" name="Retângulo 15">
            <a:extLst>
              <a:ext uri="{FF2B5EF4-FFF2-40B4-BE49-F238E27FC236}">
                <a16:creationId xmlns:a16="http://schemas.microsoft.com/office/drawing/2014/main" id="{A303B51B-8362-6949-A8A4-2A6A841E0F6F}"/>
              </a:ext>
            </a:extLst>
          </p:cNvPr>
          <p:cNvSpPr/>
          <p:nvPr/>
        </p:nvSpPr>
        <p:spPr>
          <a:xfrm>
            <a:off x="2900989" y="1919872"/>
            <a:ext cx="1800923" cy="34685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CE58353-4614-ED46-99CB-4364FF54E0E2}"/>
              </a:ext>
            </a:extLst>
          </p:cNvPr>
          <p:cNvSpPr/>
          <p:nvPr/>
        </p:nvSpPr>
        <p:spPr>
          <a:xfrm>
            <a:off x="5763848" y="1842324"/>
            <a:ext cx="2453649" cy="2144474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13"/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934F8FF3-B8D2-FF48-B6BC-41DBCC229DF9}"/>
              </a:ext>
            </a:extLst>
          </p:cNvPr>
          <p:cNvCxnSpPr>
            <a:stCxn id="16" idx="3"/>
          </p:cNvCxnSpPr>
          <p:nvPr/>
        </p:nvCxnSpPr>
        <p:spPr>
          <a:xfrm>
            <a:off x="4701913" y="2093298"/>
            <a:ext cx="1061936" cy="537487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ângulo 6">
            <a:extLst>
              <a:ext uri="{FF2B5EF4-FFF2-40B4-BE49-F238E27FC236}">
                <a16:creationId xmlns:a16="http://schemas.microsoft.com/office/drawing/2014/main" id="{607499D0-52F6-0646-AB84-84AC035CF023}"/>
              </a:ext>
            </a:extLst>
          </p:cNvPr>
          <p:cNvSpPr/>
          <p:nvPr/>
        </p:nvSpPr>
        <p:spPr>
          <a:xfrm>
            <a:off x="164002" y="813123"/>
            <a:ext cx="1816358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15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Probabilities are low when using only traits.</a:t>
            </a:r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B6D09340-4646-6145-BF48-400DA7E543F5}"/>
              </a:ext>
            </a:extLst>
          </p:cNvPr>
          <p:cNvCxnSpPr>
            <a:cxnSpLocks/>
          </p:cNvCxnSpPr>
          <p:nvPr/>
        </p:nvCxnSpPr>
        <p:spPr>
          <a:xfrm>
            <a:off x="926503" y="1461471"/>
            <a:ext cx="479387" cy="380854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ângulo 16">
            <a:extLst>
              <a:ext uri="{FF2B5EF4-FFF2-40B4-BE49-F238E27FC236}">
                <a16:creationId xmlns:a16="http://schemas.microsoft.com/office/drawing/2014/main" id="{51E08AB8-89A2-734A-B8E5-7A97BE0255FD}"/>
              </a:ext>
            </a:extLst>
          </p:cNvPr>
          <p:cNvSpPr/>
          <p:nvPr/>
        </p:nvSpPr>
        <p:spPr>
          <a:xfrm>
            <a:off x="1324303" y="4521177"/>
            <a:ext cx="3476297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15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Using both genomic and trait data recovered slightly better results than using only SNPs.</a:t>
            </a:r>
          </a:p>
        </p:txBody>
      </p: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4FCE0C69-B68A-F64A-8F4D-1C95AFF177D3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2509048" y="3816895"/>
            <a:ext cx="553404" cy="70428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F830ECD0-700C-AC40-AE34-9EAFA5F57700}"/>
              </a:ext>
            </a:extLst>
          </p:cNvPr>
          <p:cNvCxnSpPr>
            <a:cxnSpLocks/>
          </p:cNvCxnSpPr>
          <p:nvPr/>
        </p:nvCxnSpPr>
        <p:spPr>
          <a:xfrm>
            <a:off x="2177592" y="3559403"/>
            <a:ext cx="551468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DC2E97C1-96FA-844E-8EE6-7B93C830AC22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3062452" y="3816895"/>
            <a:ext cx="316217" cy="70428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BC495C79-70C0-F84B-93E8-E58D95371E13}"/>
              </a:ext>
            </a:extLst>
          </p:cNvPr>
          <p:cNvCxnSpPr>
            <a:cxnSpLocks/>
          </p:cNvCxnSpPr>
          <p:nvPr/>
        </p:nvCxnSpPr>
        <p:spPr>
          <a:xfrm>
            <a:off x="3154444" y="3559403"/>
            <a:ext cx="551468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0313AB67-F262-D042-8DE9-5F219479F3C9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3062452" y="3866387"/>
            <a:ext cx="1233043" cy="654790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CF2C53A6-526A-2E4E-AC94-0563A6DAD824}"/>
              </a:ext>
            </a:extLst>
          </p:cNvPr>
          <p:cNvCxnSpPr>
            <a:cxnSpLocks/>
          </p:cNvCxnSpPr>
          <p:nvPr/>
        </p:nvCxnSpPr>
        <p:spPr>
          <a:xfrm>
            <a:off x="4127823" y="3559403"/>
            <a:ext cx="551468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939925"/>
      </p:ext>
    </p:extLst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AD9E">
            <a:alpha val="4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A5C497FF-B255-8140-9166-6714A229FB8F}"/>
              </a:ext>
            </a:extLst>
          </p:cNvPr>
          <p:cNvSpPr txBox="1">
            <a:spLocks/>
          </p:cNvSpPr>
          <p:nvPr/>
        </p:nvSpPr>
        <p:spPr>
          <a:xfrm>
            <a:off x="1" y="0"/>
            <a:ext cx="8592671" cy="611273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68580" tIns="34290" rIns="68580" bIns="3429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sz="3300" b="1" dirty="0" err="1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Conclusions</a:t>
            </a:r>
            <a:endParaRPr lang="pt-BR" sz="3300" b="1" dirty="0">
              <a:solidFill>
                <a:schemeClr val="accent2">
                  <a:lumMod val="75000"/>
                </a:schemeClr>
              </a:solidFill>
              <a:latin typeface="Adobe Garamond Pro" panose="02020502060506020403" pitchFamily="18" charset="77"/>
            </a:endParaRPr>
          </a:p>
        </p:txBody>
      </p:sp>
      <p:sp>
        <p:nvSpPr>
          <p:cNvPr id="38" name="Subtítulo 2">
            <a:extLst>
              <a:ext uri="{FF2B5EF4-FFF2-40B4-BE49-F238E27FC236}">
                <a16:creationId xmlns:a16="http://schemas.microsoft.com/office/drawing/2014/main" id="{05168A21-8C7A-E840-8EB3-096AD9696858}"/>
              </a:ext>
            </a:extLst>
          </p:cNvPr>
          <p:cNvSpPr txBox="1">
            <a:spLocks/>
          </p:cNvSpPr>
          <p:nvPr/>
        </p:nvSpPr>
        <p:spPr>
          <a:xfrm>
            <a:off x="142036" y="606460"/>
            <a:ext cx="3564029" cy="4129680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The </a:t>
            </a:r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accuracy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of our approach was </a:t>
            </a:r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very high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(confusion matrix with the </a:t>
            </a:r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test set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). </a:t>
            </a:r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Lowest accuracy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between model 4 (</a:t>
            </a:r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migration) 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with model 1 (</a:t>
            </a:r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one species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). </a:t>
            </a:r>
          </a:p>
          <a:p>
            <a:pPr algn="just"/>
            <a:endParaRPr lang="en-US" sz="1800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  <a:p>
            <a:pPr algn="just"/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Incorporating traits 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resulted in </a:t>
            </a:r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similar accuracy 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to using only SNPs.</a:t>
            </a:r>
          </a:p>
          <a:p>
            <a:pPr algn="just"/>
            <a:endParaRPr lang="en-US" sz="1800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  <a:p>
            <a:pPr algn="just"/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Traits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incorporate information </a:t>
            </a:r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complementary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to genomic data.</a:t>
            </a:r>
          </a:p>
          <a:p>
            <a:pPr algn="just"/>
            <a:endParaRPr lang="en-US" sz="1800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  <a:p>
            <a:pPr algn="just"/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The method is </a:t>
            </a:r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flexible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, allowing </a:t>
            </a:r>
            <a:r>
              <a:rPr lang="en-US" sz="18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complex scenarios </a:t>
            </a:r>
            <a:r>
              <a:rPr lang="en-US" sz="18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and the use of both types of data.</a:t>
            </a:r>
          </a:p>
          <a:p>
            <a:pPr algn="just"/>
            <a:endParaRPr lang="en-US" sz="1800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  <a:p>
            <a:pPr algn="just"/>
            <a:endParaRPr lang="en-US" sz="1800" b="1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</p:txBody>
      </p:sp>
      <p:pic>
        <p:nvPicPr>
          <p:cNvPr id="28" name="Imagem 27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78C3DE16-0402-EB4C-843D-E318F116A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6064" y="611273"/>
            <a:ext cx="5295900" cy="4581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592436"/>
      </p:ext>
    </p:extLst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890</TotalTime>
  <Words>276</Words>
  <Application>Microsoft Macintosh PowerPoint</Application>
  <PresentationFormat>Apresentação na tela (16:9)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0" baseType="lpstr">
      <vt:lpstr>Adobe Garamond Pro</vt:lpstr>
      <vt:lpstr>Arial</vt:lpstr>
      <vt:lpstr>Calibri</vt:lpstr>
      <vt:lpstr>Calibri Light</vt:lpstr>
      <vt:lpstr>Tema do Office</vt:lpstr>
      <vt:lpstr>        Using deep learning for unifying  genomic data and traits in species delimitation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Manolo Perez</dc:creator>
  <cp:lastModifiedBy>Manolo Perez</cp:lastModifiedBy>
  <cp:revision>36</cp:revision>
  <dcterms:created xsi:type="dcterms:W3CDTF">2020-06-30T06:46:09Z</dcterms:created>
  <dcterms:modified xsi:type="dcterms:W3CDTF">2020-07-06T16:24:58Z</dcterms:modified>
</cp:coreProperties>
</file>